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Anybody SemiBold"/>
      <p:regular r:id="rId42"/>
      <p:bold r:id="rId43"/>
      <p:italic r:id="rId44"/>
      <p:boldItalic r:id="rId45"/>
    </p:embeddedFont>
    <p:embeddedFont>
      <p:font typeface="Albert Sans"/>
      <p:regular r:id="rId46"/>
      <p:bold r:id="rId47"/>
      <p:italic r:id="rId48"/>
      <p:boldItalic r:id="rId49"/>
    </p:embeddedFont>
    <p:embeddedFont>
      <p:font typeface="Anybody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AnybodySemiBold-regular.fntdata"/><Relationship Id="rId41" Type="http://schemas.openxmlformats.org/officeDocument/2006/relationships/slide" Target="slides/slide35.xml"/><Relationship Id="rId44" Type="http://schemas.openxmlformats.org/officeDocument/2006/relationships/font" Target="fonts/AnybodySemiBold-italic.fntdata"/><Relationship Id="rId43" Type="http://schemas.openxmlformats.org/officeDocument/2006/relationships/font" Target="fonts/AnybodySemiBold-bold.fntdata"/><Relationship Id="rId46" Type="http://schemas.openxmlformats.org/officeDocument/2006/relationships/font" Target="fonts/AlbertSans-regular.fntdata"/><Relationship Id="rId45" Type="http://schemas.openxmlformats.org/officeDocument/2006/relationships/font" Target="fonts/Anybody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lbertSans-italic.fntdata"/><Relationship Id="rId47" Type="http://schemas.openxmlformats.org/officeDocument/2006/relationships/font" Target="fonts/AlbertSans-bold.fntdata"/><Relationship Id="rId49" Type="http://schemas.openxmlformats.org/officeDocument/2006/relationships/font" Target="fonts/Albert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nybody-bold.fntdata"/><Relationship Id="rId50" Type="http://schemas.openxmlformats.org/officeDocument/2006/relationships/font" Target="fonts/Anybody-regular.fntdata"/><Relationship Id="rId53" Type="http://schemas.openxmlformats.org/officeDocument/2006/relationships/font" Target="fonts/Anybody-boldItalic.fntdata"/><Relationship Id="rId52" Type="http://schemas.openxmlformats.org/officeDocument/2006/relationships/font" Target="fonts/Anybody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f7a5c4a3e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7f7a5c4a3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f7a5c4a3e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7f7a5c4a3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84c8f51be9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84c8f51b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f7a5c4a3e_0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27f7a5c4a3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f7a5c4a3e_0_1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7f7a5c4a3e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48d79fc1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2848d79fc1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f7a5c4a3e_0_1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7f7a5c4a3e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f7a5c4a3e_0_1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7f7a5c4a3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7f7a5c4a3e_0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7f7a5c4a3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84c8f51be9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284c8f51b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7f7a5c4a3e_0_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27f7a5c4a3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f7a5c4a3e_0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7f7a5c4a3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7f7a5c4a3e_0_5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27f7a5c4a3e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810440aa41_1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2810440aa41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51a35ef02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851a35ef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1b49a78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281b49a7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81b49a7831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281b49a78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1b49a78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281b49a78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1b49a783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281b49a78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81b49a78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281b49a78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81b49a7831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281b49a78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f7a5c4a3e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7f7a5c4a3e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84c8f51be9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284c8f51be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7f7a5c4a3e_0_1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27f7a5c4a3e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848d79fc13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2848d79fc1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48d79fc1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2848d79fc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f7a5c4a3e_0_1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27f7a5c4a3e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4c8f51be9_1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284c8f51be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f7a5c4a3e_0_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27f7a5c4a3e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Hora PICO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Estacionamiento</a:t>
            </a:r>
            <a:r>
              <a:rPr lang="en"/>
              <a:t> sin </a:t>
            </a:r>
            <a:r>
              <a:rPr lang="en"/>
              <a:t>información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Sobrepoblacion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Problemas de incentivo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Seguridad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Congestion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f7a5c4a3e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7f7a5c4a3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Tendencia del 30% de nuevos autos en rosario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Sigue aumentando la </a:t>
            </a:r>
            <a:r>
              <a:rPr lang="en"/>
              <a:t>producción</a:t>
            </a:r>
            <a:r>
              <a:rPr lang="en"/>
              <a:t> de </a:t>
            </a:r>
            <a:r>
              <a:rPr lang="en"/>
              <a:t>vehículos</a:t>
            </a:r>
            <a:r>
              <a:rPr lang="en"/>
              <a:t> a nivel mundial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f7a5c4a3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7f7a5c4a3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f7a5c4a3e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7f7a5c4a3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f7a5c4a3e_0_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7f7a5c4a3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f7a5c4a3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7f7a5c4a3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5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7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1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22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7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" name="Google Shape;183;p27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2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3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217" name="Google Shape;217;p33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3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" name="Google Shape;229;p3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37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2" name="Google Shape;242;p37"/>
          <p:cNvSpPr txBox="1"/>
          <p:nvPr>
            <p:ph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3" name="Google Shape;243;p37"/>
          <p:cNvSpPr txBox="1"/>
          <p:nvPr>
            <p:ph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44" name="Google Shape;244;p37"/>
          <p:cNvSpPr txBox="1"/>
          <p:nvPr>
            <p:ph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39"/>
          <p:cNvSpPr txBox="1"/>
          <p:nvPr>
            <p:ph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255" name="Google Shape;255;p39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40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1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7" name="Google Shape;267;p41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41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1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42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7" name="Google Shape;287;p4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8" name="Google Shape;288;p4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6" name="Google Shape;296;p4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4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" name="Google Shape;301;p4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4" name="Google Shape;304;p4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3" name="Google Shape;313;p48"/>
          <p:cNvSpPr txBox="1"/>
          <p:nvPr>
            <p:ph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14" name="Google Shape;314;p48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49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9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9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9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49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49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9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9" name="Google Shape;329;p49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7" name="Google Shape;337;p51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1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9" name="Google Shape;339;p51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4" name="Google Shape;344;p52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5" name="Google Shape;345;p52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48" name="Google Shape;348;p52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53"/>
          <p:cNvSpPr txBox="1"/>
          <p:nvPr>
            <p:ph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54" name="Google Shape;354;p53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5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55"/>
          <p:cNvSpPr txBox="1"/>
          <p:nvPr>
            <p:ph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64" name="Google Shape;364;p55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8" name="Google Shape;368;p56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72" name="Google Shape;372;p57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7"/>
          <p:cNvSpPr txBox="1"/>
          <p:nvPr>
            <p:ph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74" name="Google Shape;374;p57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7"/>
          <p:cNvSpPr txBox="1"/>
          <p:nvPr>
            <p:ph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76" name="Google Shape;376;p57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378" name="Google Shape;378;p57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79" name="Google Shape;379;p57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8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8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58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90" name="Google Shape;390;p58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/>
          <p:nvPr>
            <p:ph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2" name="Google Shape;392;p58"/>
          <p:cNvSpPr txBox="1"/>
          <p:nvPr>
            <p:ph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3" name="Google Shape;393;p58"/>
          <p:cNvSpPr txBox="1"/>
          <p:nvPr>
            <p:ph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58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8" name="Google Shape;398;p5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9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60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3" name="Google Shape;403;p60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4" name="Google Shape;404;p60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405" name="Google Shape;405;p60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406" name="Google Shape;406;p60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409" name="Google Shape;409;p6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0" name="Google Shape;410;p6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6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1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17" name="Google Shape;417;p6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62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2" name="Google Shape;422;p63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/>
        </p:txBody>
      </p:sp>
      <p:sp>
        <p:nvSpPr>
          <p:cNvPr id="423" name="Google Shape;423;p63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5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66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432" name="Google Shape;432;p66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66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66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b="0" i="0" sz="3000" u="none" cap="none" strike="noStrik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b="0" i="0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32.png"/><Relationship Id="rId7" Type="http://schemas.openxmlformats.org/officeDocument/2006/relationships/image" Target="../media/image22.png"/><Relationship Id="rId8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2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42.png"/><Relationship Id="rId7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43.png"/><Relationship Id="rId8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CSqSwooKAoxodfTeS2rCMeOiz48186Se/view" TargetMode="External"/><Relationship Id="rId6" Type="http://schemas.openxmlformats.org/officeDocument/2006/relationships/image" Target="../media/image5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32.png"/><Relationship Id="rId7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ctrTitle"/>
          </p:nvPr>
        </p:nvSpPr>
        <p:spPr>
          <a:xfrm>
            <a:off x="2604250" y="1999963"/>
            <a:ext cx="58311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2500"/>
              <a:t>Estacionando: una solución al problema de conseguir estacionamiento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440" name="Google Shape;440;p67"/>
          <p:cNvSpPr txBox="1"/>
          <p:nvPr>
            <p:ph idx="1" type="subTitle"/>
          </p:nvPr>
        </p:nvSpPr>
        <p:spPr>
          <a:xfrm>
            <a:off x="4776650" y="3837125"/>
            <a:ext cx="36474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Autores: Emanuel Cima, Diego Sarina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Director: Ing. Jose L. Simon </a:t>
            </a:r>
            <a:endParaRPr/>
          </a:p>
        </p:txBody>
      </p:sp>
      <p:cxnSp>
        <p:nvCxnSpPr>
          <p:cNvPr id="441" name="Google Shape;441;p67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2" name="Google Shape;4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7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2899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b="0" l="238" r="248" t="0"/>
          <a:stretch/>
        </p:blipFill>
        <p:spPr>
          <a:xfrm>
            <a:off x="6887949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/>
          <p:nvPr>
            <p:ph type="ctrTitle"/>
          </p:nvPr>
        </p:nvSpPr>
        <p:spPr>
          <a:xfrm>
            <a:off x="2604250" y="1065825"/>
            <a:ext cx="6075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3000"/>
              <a:t>Proyecto Final de Carrera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6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Trabajo Realizado</a:t>
            </a:r>
            <a:endParaRPr/>
          </a:p>
        </p:txBody>
      </p:sp>
      <p:pic>
        <p:nvPicPr>
          <p:cNvPr id="545" name="Google Shape;54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75" y="1056625"/>
            <a:ext cx="8339400" cy="369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Estacionamientos - Sensor</a:t>
            </a:r>
            <a:endParaRPr/>
          </a:p>
        </p:txBody>
      </p:sp>
      <p:pic>
        <p:nvPicPr>
          <p:cNvPr id="551" name="Google Shape;55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7"/>
          <p:cNvSpPr txBox="1"/>
          <p:nvPr>
            <p:ph idx="4294967295" type="subTitle"/>
          </p:nvPr>
        </p:nvSpPr>
        <p:spPr>
          <a:xfrm>
            <a:off x="260725" y="1017725"/>
            <a:ext cx="4635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¿Que sensores utilizar?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¿</a:t>
            </a:r>
            <a:r>
              <a:rPr lang="en" sz="1300"/>
              <a:t>Qué</a:t>
            </a:r>
            <a:r>
              <a:rPr lang="en" sz="1300"/>
              <a:t> tecnología de </a:t>
            </a:r>
            <a:r>
              <a:rPr lang="en" sz="1300"/>
              <a:t>comunicación</a:t>
            </a:r>
            <a:r>
              <a:rPr lang="en" sz="1300"/>
              <a:t> adoptar?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¿Alimentacion?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554" name="Google Shape;554;p77"/>
          <p:cNvGrpSpPr/>
          <p:nvPr/>
        </p:nvGrpSpPr>
        <p:grpSpPr>
          <a:xfrm>
            <a:off x="1069786" y="2571750"/>
            <a:ext cx="2593303" cy="2083275"/>
            <a:chOff x="719999" y="1017725"/>
            <a:chExt cx="2593303" cy="2083275"/>
          </a:xfrm>
        </p:grpSpPr>
        <p:pic>
          <p:nvPicPr>
            <p:cNvPr id="555" name="Google Shape;555;p77"/>
            <p:cNvPicPr preferRelativeResize="0"/>
            <p:nvPr/>
          </p:nvPicPr>
          <p:blipFill rotWithShape="1">
            <a:blip r:embed="rId5">
              <a:alphaModFix/>
            </a:blip>
            <a:srcRect b="25861" l="27654" r="23631" t="23734"/>
            <a:stretch/>
          </p:blipFill>
          <p:spPr>
            <a:xfrm>
              <a:off x="720007" y="1017725"/>
              <a:ext cx="2593295" cy="170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77"/>
            <p:cNvSpPr txBox="1"/>
            <p:nvPr/>
          </p:nvSpPr>
          <p:spPr>
            <a:xfrm>
              <a:off x="719999" y="2762300"/>
              <a:ext cx="259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Representación Nodo Sensor</a:t>
              </a:r>
              <a:endParaRPr sz="1000"/>
            </a:p>
          </p:txBody>
        </p:sp>
      </p:grpSp>
      <p:grpSp>
        <p:nvGrpSpPr>
          <p:cNvPr id="557" name="Google Shape;557;p77"/>
          <p:cNvGrpSpPr/>
          <p:nvPr/>
        </p:nvGrpSpPr>
        <p:grpSpPr>
          <a:xfrm>
            <a:off x="4632436" y="2571750"/>
            <a:ext cx="3489001" cy="2185925"/>
            <a:chOff x="2882349" y="2934050"/>
            <a:chExt cx="3489001" cy="2185925"/>
          </a:xfrm>
        </p:grpSpPr>
        <p:pic>
          <p:nvPicPr>
            <p:cNvPr id="558" name="Google Shape;558;p77"/>
            <p:cNvPicPr preferRelativeResize="0"/>
            <p:nvPr/>
          </p:nvPicPr>
          <p:blipFill rotWithShape="1">
            <a:blip r:embed="rId6">
              <a:alphaModFix/>
            </a:blip>
            <a:srcRect b="0" l="0" r="37039" t="0"/>
            <a:stretch/>
          </p:blipFill>
          <p:spPr>
            <a:xfrm>
              <a:off x="2882350" y="2934050"/>
              <a:ext cx="3489000" cy="184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77"/>
            <p:cNvSpPr txBox="1"/>
            <p:nvPr/>
          </p:nvSpPr>
          <p:spPr>
            <a:xfrm>
              <a:off x="2882349" y="4781275"/>
              <a:ext cx="259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Representación en un estacionamiento</a:t>
              </a:r>
              <a:endParaRPr sz="1000"/>
            </a:p>
          </p:txBody>
        </p:sp>
      </p:grpSp>
      <p:sp>
        <p:nvSpPr>
          <p:cNvPr id="560" name="Google Shape;560;p77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225" y="1146975"/>
            <a:ext cx="4211425" cy="10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Sensores seleccionados</a:t>
            </a:r>
            <a:endParaRPr/>
          </a:p>
        </p:txBody>
      </p:sp>
      <p:pic>
        <p:nvPicPr>
          <p:cNvPr id="567" name="Google Shape;5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78"/>
          <p:cNvGrpSpPr/>
          <p:nvPr/>
        </p:nvGrpSpPr>
        <p:grpSpPr>
          <a:xfrm>
            <a:off x="5576025" y="3071725"/>
            <a:ext cx="2024750" cy="1678175"/>
            <a:chOff x="883775" y="1232275"/>
            <a:chExt cx="2024750" cy="1678175"/>
          </a:xfrm>
        </p:grpSpPr>
        <p:pic>
          <p:nvPicPr>
            <p:cNvPr id="570" name="Google Shape;570;p78"/>
            <p:cNvPicPr preferRelativeResize="0"/>
            <p:nvPr/>
          </p:nvPicPr>
          <p:blipFill rotWithShape="1">
            <a:blip r:embed="rId5">
              <a:alphaModFix/>
            </a:blip>
            <a:srcRect b="18897" l="0" r="34045" t="0"/>
            <a:stretch/>
          </p:blipFill>
          <p:spPr>
            <a:xfrm>
              <a:off x="883775" y="1232275"/>
              <a:ext cx="2024750" cy="13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78"/>
            <p:cNvSpPr txBox="1"/>
            <p:nvPr/>
          </p:nvSpPr>
          <p:spPr>
            <a:xfrm>
              <a:off x="883812" y="2571750"/>
              <a:ext cx="202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ToF - Laser VL530X</a:t>
              </a:r>
              <a:endParaRPr sz="1000"/>
            </a:p>
          </p:txBody>
        </p:sp>
      </p:grpSp>
      <p:grpSp>
        <p:nvGrpSpPr>
          <p:cNvPr id="572" name="Google Shape;572;p78"/>
          <p:cNvGrpSpPr/>
          <p:nvPr/>
        </p:nvGrpSpPr>
        <p:grpSpPr>
          <a:xfrm>
            <a:off x="5729800" y="1193375"/>
            <a:ext cx="1870976" cy="1677600"/>
            <a:chOff x="960663" y="3285875"/>
            <a:chExt cx="1870976" cy="1677600"/>
          </a:xfrm>
        </p:grpSpPr>
        <p:pic>
          <p:nvPicPr>
            <p:cNvPr id="573" name="Google Shape;573;p78"/>
            <p:cNvPicPr preferRelativeResize="0"/>
            <p:nvPr/>
          </p:nvPicPr>
          <p:blipFill rotWithShape="1">
            <a:blip r:embed="rId6">
              <a:alphaModFix/>
            </a:blip>
            <a:srcRect b="20989" l="9122" r="9569" t="17475"/>
            <a:stretch/>
          </p:blipFill>
          <p:spPr>
            <a:xfrm>
              <a:off x="960662" y="3285875"/>
              <a:ext cx="1870976" cy="141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78"/>
            <p:cNvSpPr txBox="1"/>
            <p:nvPr/>
          </p:nvSpPr>
          <p:spPr>
            <a:xfrm>
              <a:off x="1015800" y="4624775"/>
              <a:ext cx="176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Magnetometro HMC5883L</a:t>
              </a:r>
              <a:endParaRPr sz="1000"/>
            </a:p>
          </p:txBody>
        </p:sp>
      </p:grpSp>
      <p:sp>
        <p:nvSpPr>
          <p:cNvPr id="575" name="Google Shape;575;p78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78"/>
          <p:cNvSpPr txBox="1"/>
          <p:nvPr>
            <p:ph idx="4294967295" type="subTitle"/>
          </p:nvPr>
        </p:nvSpPr>
        <p:spPr>
          <a:xfrm>
            <a:off x="275700" y="1511875"/>
            <a:ext cx="4635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Sensor de Variacion (Magnetometro)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Sensor de Rango (ToF)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9"/>
          <p:cNvSpPr txBox="1"/>
          <p:nvPr>
            <p:ph type="title"/>
          </p:nvPr>
        </p:nvSpPr>
        <p:spPr>
          <a:xfrm>
            <a:off x="6865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ToF - Sensor de Tiempo de Vuelo</a:t>
            </a:r>
            <a:endParaRPr sz="2800"/>
          </a:p>
        </p:txBody>
      </p:sp>
      <p:pic>
        <p:nvPicPr>
          <p:cNvPr id="582" name="Google Shape;58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79"/>
          <p:cNvGrpSpPr/>
          <p:nvPr/>
        </p:nvGrpSpPr>
        <p:grpSpPr>
          <a:xfrm>
            <a:off x="397125" y="1237625"/>
            <a:ext cx="2024750" cy="1678175"/>
            <a:chOff x="883775" y="1232275"/>
            <a:chExt cx="2024750" cy="1678175"/>
          </a:xfrm>
        </p:grpSpPr>
        <p:pic>
          <p:nvPicPr>
            <p:cNvPr id="585" name="Google Shape;585;p79"/>
            <p:cNvPicPr preferRelativeResize="0"/>
            <p:nvPr/>
          </p:nvPicPr>
          <p:blipFill rotWithShape="1">
            <a:blip r:embed="rId5">
              <a:alphaModFix/>
            </a:blip>
            <a:srcRect b="18897" l="0" r="34045" t="0"/>
            <a:stretch/>
          </p:blipFill>
          <p:spPr>
            <a:xfrm>
              <a:off x="883775" y="1232275"/>
              <a:ext cx="2024750" cy="13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9"/>
            <p:cNvSpPr txBox="1"/>
            <p:nvPr/>
          </p:nvSpPr>
          <p:spPr>
            <a:xfrm>
              <a:off x="883812" y="2571750"/>
              <a:ext cx="202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ToF - Laser VL530X</a:t>
              </a:r>
              <a:endParaRPr sz="1000"/>
            </a:p>
          </p:txBody>
        </p:sp>
      </p:grpSp>
      <p:pic>
        <p:nvPicPr>
          <p:cNvPr id="587" name="Google Shape;58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963" y="845550"/>
            <a:ext cx="2841050" cy="21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975" y="2995000"/>
            <a:ext cx="2841050" cy="21494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0" name="Google Shape;590;p79"/>
          <p:cNvGrpSpPr/>
          <p:nvPr/>
        </p:nvGrpSpPr>
        <p:grpSpPr>
          <a:xfrm>
            <a:off x="2747758" y="1257767"/>
            <a:ext cx="3023335" cy="1637884"/>
            <a:chOff x="4125275" y="1077000"/>
            <a:chExt cx="3896050" cy="2110675"/>
          </a:xfrm>
        </p:grpSpPr>
        <p:pic>
          <p:nvPicPr>
            <p:cNvPr id="591" name="Google Shape;591;p79"/>
            <p:cNvPicPr preferRelativeResize="0"/>
            <p:nvPr/>
          </p:nvPicPr>
          <p:blipFill rotWithShape="1">
            <a:blip r:embed="rId8">
              <a:alphaModFix/>
            </a:blip>
            <a:srcRect b="33444" l="29607" r="0" t="12015"/>
            <a:stretch/>
          </p:blipFill>
          <p:spPr>
            <a:xfrm>
              <a:off x="4125275" y="1077000"/>
              <a:ext cx="3896050" cy="158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79"/>
            <p:cNvPicPr preferRelativeResize="0"/>
            <p:nvPr/>
          </p:nvPicPr>
          <p:blipFill rotWithShape="1">
            <a:blip r:embed="rId8">
              <a:alphaModFix/>
            </a:blip>
            <a:srcRect b="11584" l="34247" r="3539" t="67069"/>
            <a:stretch/>
          </p:blipFill>
          <p:spPr>
            <a:xfrm>
              <a:off x="4786988" y="2723500"/>
              <a:ext cx="2572625" cy="46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3" name="Google Shape;593;p79"/>
          <p:cNvSpPr txBox="1"/>
          <p:nvPr>
            <p:ph idx="4294967295" type="subTitle"/>
          </p:nvPr>
        </p:nvSpPr>
        <p:spPr>
          <a:xfrm>
            <a:off x="397125" y="3376125"/>
            <a:ext cx="4635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Precision elevada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Insensible a a variaciones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Facil implementacion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Alto consumo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0"/>
          <p:cNvSpPr txBox="1"/>
          <p:nvPr>
            <p:ph type="title"/>
          </p:nvPr>
        </p:nvSpPr>
        <p:spPr>
          <a:xfrm>
            <a:off x="0" y="359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Sensor de Variación (Magnetómetro)</a:t>
            </a:r>
            <a:endParaRPr sz="2600"/>
          </a:p>
        </p:txBody>
      </p:sp>
      <p:pic>
        <p:nvPicPr>
          <p:cNvPr id="599" name="Google Shape;59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80"/>
          <p:cNvGrpSpPr/>
          <p:nvPr/>
        </p:nvGrpSpPr>
        <p:grpSpPr>
          <a:xfrm>
            <a:off x="293237" y="932437"/>
            <a:ext cx="1870976" cy="1677600"/>
            <a:chOff x="960663" y="3285875"/>
            <a:chExt cx="1870976" cy="1677600"/>
          </a:xfrm>
        </p:grpSpPr>
        <p:pic>
          <p:nvPicPr>
            <p:cNvPr id="602" name="Google Shape;602;p80"/>
            <p:cNvPicPr preferRelativeResize="0"/>
            <p:nvPr/>
          </p:nvPicPr>
          <p:blipFill rotWithShape="1">
            <a:blip r:embed="rId5">
              <a:alphaModFix/>
            </a:blip>
            <a:srcRect b="20989" l="9122" r="9569" t="17475"/>
            <a:stretch/>
          </p:blipFill>
          <p:spPr>
            <a:xfrm>
              <a:off x="960662" y="3285875"/>
              <a:ext cx="1870976" cy="141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80"/>
            <p:cNvSpPr txBox="1"/>
            <p:nvPr/>
          </p:nvSpPr>
          <p:spPr>
            <a:xfrm>
              <a:off x="1015800" y="4624775"/>
              <a:ext cx="176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Magnetometro HMC5883L</a:t>
              </a:r>
              <a:endParaRPr sz="1000"/>
            </a:p>
          </p:txBody>
        </p:sp>
      </p:grpSp>
      <p:pic>
        <p:nvPicPr>
          <p:cNvPr id="604" name="Google Shape;60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075" y="1017725"/>
            <a:ext cx="2629075" cy="198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5075" y="3092100"/>
            <a:ext cx="2629075" cy="19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0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451" y="1017713"/>
            <a:ext cx="3916384" cy="16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0"/>
          <p:cNvSpPr txBox="1"/>
          <p:nvPr>
            <p:ph idx="4294967295" type="subTitle"/>
          </p:nvPr>
        </p:nvSpPr>
        <p:spPr>
          <a:xfrm>
            <a:off x="389625" y="2971825"/>
            <a:ext cx="4635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Precision media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Sensible a variaciones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Muy bajo consumo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Detector de Anomalías</a:t>
            </a:r>
            <a:endParaRPr/>
          </a:p>
        </p:txBody>
      </p:sp>
      <p:pic>
        <p:nvPicPr>
          <p:cNvPr id="614" name="Google Shape;61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81"/>
          <p:cNvGrpSpPr/>
          <p:nvPr/>
        </p:nvGrpSpPr>
        <p:grpSpPr>
          <a:xfrm>
            <a:off x="257200" y="1122525"/>
            <a:ext cx="3628800" cy="3967450"/>
            <a:chOff x="257200" y="1122525"/>
            <a:chExt cx="3628800" cy="3967450"/>
          </a:xfrm>
        </p:grpSpPr>
        <p:pic>
          <p:nvPicPr>
            <p:cNvPr id="617" name="Google Shape;617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225" y="1122525"/>
              <a:ext cx="3628750" cy="3624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81"/>
            <p:cNvSpPr txBox="1"/>
            <p:nvPr/>
          </p:nvSpPr>
          <p:spPr>
            <a:xfrm>
              <a:off x="257200" y="4751275"/>
              <a:ext cx="362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Auto </a:t>
              </a:r>
              <a:r>
                <a:rPr lang="en" sz="1000"/>
                <a:t>estacionado</a:t>
              </a:r>
              <a:r>
                <a:rPr lang="en" sz="1000"/>
                <a:t> de frente</a:t>
              </a:r>
              <a:endParaRPr sz="1000"/>
            </a:p>
          </p:txBody>
        </p:sp>
      </p:grpSp>
      <p:grpSp>
        <p:nvGrpSpPr>
          <p:cNvPr id="619" name="Google Shape;619;p81"/>
          <p:cNvGrpSpPr/>
          <p:nvPr/>
        </p:nvGrpSpPr>
        <p:grpSpPr>
          <a:xfrm>
            <a:off x="4853625" y="1122525"/>
            <a:ext cx="3628800" cy="3967450"/>
            <a:chOff x="4853625" y="1122525"/>
            <a:chExt cx="3628800" cy="3967450"/>
          </a:xfrm>
        </p:grpSpPr>
        <p:pic>
          <p:nvPicPr>
            <p:cNvPr id="620" name="Google Shape;620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53650" y="1122525"/>
              <a:ext cx="3628750" cy="362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81"/>
            <p:cNvSpPr txBox="1"/>
            <p:nvPr/>
          </p:nvSpPr>
          <p:spPr>
            <a:xfrm>
              <a:off x="4853625" y="4751275"/>
              <a:ext cx="3628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Auto estacionado de reversa</a:t>
              </a:r>
              <a:endParaRPr sz="1000"/>
            </a:p>
          </p:txBody>
        </p:sp>
      </p:grpSp>
      <p:sp>
        <p:nvSpPr>
          <p:cNvPr id="622" name="Google Shape;622;p81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Comunicación - LoRa</a:t>
            </a:r>
            <a:endParaRPr/>
          </a:p>
        </p:txBody>
      </p:sp>
      <p:pic>
        <p:nvPicPr>
          <p:cNvPr id="628" name="Google Shape;62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 rotWithShape="1">
          <a:blip r:embed="rId5">
            <a:alphaModFix/>
          </a:blip>
          <a:srcRect b="7765" l="2879" r="14125" t="13076"/>
          <a:stretch/>
        </p:blipFill>
        <p:spPr>
          <a:xfrm>
            <a:off x="231225" y="1527350"/>
            <a:ext cx="4702649" cy="25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2"/>
          <p:cNvSpPr txBox="1"/>
          <p:nvPr>
            <p:ph idx="4294967295" type="subTitle"/>
          </p:nvPr>
        </p:nvSpPr>
        <p:spPr>
          <a:xfrm>
            <a:off x="4933875" y="1787400"/>
            <a:ext cx="40728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¿Por que LoRa?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Tasa de </a:t>
            </a:r>
            <a:r>
              <a:rPr b="1" lang="en" sz="1300"/>
              <a:t>transmisión</a:t>
            </a:r>
            <a:r>
              <a:rPr lang="en" sz="1300"/>
              <a:t> de datos (baja)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Optimizado para Ultra Bajo </a:t>
            </a:r>
            <a:r>
              <a:rPr b="1" lang="en" sz="1300"/>
              <a:t>consumo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Rango</a:t>
            </a:r>
            <a:r>
              <a:rPr lang="en" sz="1300"/>
              <a:t> de transmisión alto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Comunicación </a:t>
            </a:r>
            <a:r>
              <a:rPr b="1" lang="en" sz="1300"/>
              <a:t>Bidireccional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Inmunidad a </a:t>
            </a:r>
            <a:r>
              <a:rPr b="1" lang="en" sz="1300"/>
              <a:t>ruidos</a:t>
            </a:r>
            <a:r>
              <a:rPr lang="en" sz="1300"/>
              <a:t> elevada</a:t>
            </a:r>
            <a:endParaRPr sz="1300"/>
          </a:p>
        </p:txBody>
      </p:sp>
      <p:sp>
        <p:nvSpPr>
          <p:cNvPr id="632" name="Google Shape;632;p82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Estacionamientos - </a:t>
            </a:r>
            <a:r>
              <a:rPr lang="en"/>
              <a:t>Sensor</a:t>
            </a:r>
            <a:endParaRPr/>
          </a:p>
        </p:txBody>
      </p:sp>
      <p:pic>
        <p:nvPicPr>
          <p:cNvPr id="638" name="Google Shape;6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3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00" y="941525"/>
            <a:ext cx="7484524" cy="40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/>
              <a:t>Estacionamientos - Concentrador</a:t>
            </a:r>
            <a:endParaRPr sz="2900"/>
          </a:p>
        </p:txBody>
      </p:sp>
      <p:pic>
        <p:nvPicPr>
          <p:cNvPr id="647" name="Google Shape;64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4"/>
          <p:cNvSpPr txBox="1"/>
          <p:nvPr>
            <p:ph idx="4294967295" type="subTitle"/>
          </p:nvPr>
        </p:nvSpPr>
        <p:spPr>
          <a:xfrm>
            <a:off x="0" y="1076088"/>
            <a:ext cx="32034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Centraliza todos los registros y los notifica en el servidor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Comunicación bi-direccional LoRa</a:t>
            </a:r>
            <a:endParaRPr sz="1300"/>
          </a:p>
        </p:txBody>
      </p:sp>
      <p:pic>
        <p:nvPicPr>
          <p:cNvPr id="650" name="Google Shape;650;p84"/>
          <p:cNvPicPr preferRelativeResize="0"/>
          <p:nvPr/>
        </p:nvPicPr>
        <p:blipFill rotWithShape="1">
          <a:blip r:embed="rId5">
            <a:alphaModFix/>
          </a:blip>
          <a:srcRect b="0" l="0" r="8983" t="9926"/>
          <a:stretch/>
        </p:blipFill>
        <p:spPr>
          <a:xfrm>
            <a:off x="3393875" y="2874549"/>
            <a:ext cx="2363550" cy="19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00" y="2874550"/>
            <a:ext cx="2723771" cy="20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2175" y="1184826"/>
            <a:ext cx="5409649" cy="14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 txBox="1"/>
          <p:nvPr>
            <p:ph type="title"/>
          </p:nvPr>
        </p:nvSpPr>
        <p:spPr>
          <a:xfrm>
            <a:off x="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Servidor - </a:t>
            </a:r>
            <a:r>
              <a:rPr lang="en"/>
              <a:t>Sistema de Reservas</a:t>
            </a:r>
            <a:endParaRPr/>
          </a:p>
        </p:txBody>
      </p:sp>
      <p:pic>
        <p:nvPicPr>
          <p:cNvPr id="659" name="Google Shape;6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5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2" name="Google Shape;66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424" y="1017725"/>
            <a:ext cx="6231199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452" name="Google Shape;452;p68"/>
          <p:cNvSpPr txBox="1"/>
          <p:nvPr/>
        </p:nvSpPr>
        <p:spPr>
          <a:xfrm>
            <a:off x="720000" y="1216125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En esta presentacion se tocaran los siguientes temas: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Problemática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Estado del Arte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Trabajo Realizado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Resultados obtenídos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Conclusiones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3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Potenciales mejoras</a:t>
            </a:r>
            <a:endParaRPr sz="13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 rotWithShape="1">
          <a:blip r:embed="rId4">
            <a:alphaModFix/>
          </a:blip>
          <a:srcRect b="0" l="238" r="248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8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50" y="2571750"/>
            <a:ext cx="4808248" cy="25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6"/>
          <p:cNvSpPr txBox="1"/>
          <p:nvPr>
            <p:ph type="title"/>
          </p:nvPr>
        </p:nvSpPr>
        <p:spPr>
          <a:xfrm>
            <a:off x="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Servidor - Servicio de Busqueda</a:t>
            </a:r>
            <a:endParaRPr/>
          </a:p>
        </p:txBody>
      </p:sp>
      <p:pic>
        <p:nvPicPr>
          <p:cNvPr id="669" name="Google Shape;66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6"/>
          <p:cNvSpPr txBox="1"/>
          <p:nvPr>
            <p:ph idx="4294967295" type="subTitle"/>
          </p:nvPr>
        </p:nvSpPr>
        <p:spPr>
          <a:xfrm>
            <a:off x="92975" y="1096650"/>
            <a:ext cx="5112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Funcionamiento: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Indexación Geoespacial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Ventaja técnica en la representación de los datos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Impacto directo en la DB (costo y performance)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72" name="Google Shape;67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700" y="1845375"/>
            <a:ext cx="2736798" cy="3236127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6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4" name="Google Shape;674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4203" y="939423"/>
            <a:ext cx="3109807" cy="1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7"/>
          <p:cNvSpPr txBox="1"/>
          <p:nvPr>
            <p:ph type="title"/>
          </p:nvPr>
        </p:nvSpPr>
        <p:spPr>
          <a:xfrm>
            <a:off x="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Usuarios - Aplicación Móvil</a:t>
            </a:r>
            <a:endParaRPr/>
          </a:p>
        </p:txBody>
      </p:sp>
      <p:pic>
        <p:nvPicPr>
          <p:cNvPr id="680" name="Google Shape;68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425" y="1177675"/>
            <a:ext cx="1713140" cy="36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7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4" name="Google Shape;68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487" y="1177700"/>
            <a:ext cx="1713140" cy="36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7534" y="1177700"/>
            <a:ext cx="1713142" cy="366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800" y="1591138"/>
            <a:ext cx="2368050" cy="22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8"/>
          <p:cNvSpPr txBox="1"/>
          <p:nvPr>
            <p:ph type="title"/>
          </p:nvPr>
        </p:nvSpPr>
        <p:spPr>
          <a:xfrm>
            <a:off x="0" y="114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Usuarios - Aplicación Móvil</a:t>
            </a:r>
            <a:endParaRPr/>
          </a:p>
        </p:txBody>
      </p:sp>
      <p:pic>
        <p:nvPicPr>
          <p:cNvPr id="692" name="Google Shape;69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8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88"/>
          <p:cNvSpPr txBox="1"/>
          <p:nvPr>
            <p:ph idx="4294967295" type="subTitle"/>
          </p:nvPr>
        </p:nvSpPr>
        <p:spPr>
          <a:xfrm>
            <a:off x="0" y="687650"/>
            <a:ext cx="281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Anybody"/>
                <a:ea typeface="Anybody"/>
                <a:cs typeface="Anybody"/>
                <a:sym typeface="Anybody"/>
              </a:rPr>
              <a:t>Creación de una Reserva</a:t>
            </a:r>
            <a:endParaRPr b="1" i="1" sz="1300">
              <a:latin typeface="Anybody"/>
              <a:ea typeface="Anybody"/>
              <a:cs typeface="Anybody"/>
              <a:sym typeface="Anybody"/>
            </a:endParaRPr>
          </a:p>
        </p:txBody>
      </p:sp>
      <p:pic>
        <p:nvPicPr>
          <p:cNvPr id="696" name="Google Shape;69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50" y="1072550"/>
            <a:ext cx="1809075" cy="371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925" y="1072525"/>
            <a:ext cx="1809075" cy="37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030061"/>
            <a:ext cx="1809075" cy="371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3076" y="1030050"/>
            <a:ext cx="1809075" cy="371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9"/>
          <p:cNvSpPr txBox="1"/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Resultados</a:t>
            </a:r>
            <a:endParaRPr sz="4600"/>
          </a:p>
        </p:txBody>
      </p:sp>
      <p:sp>
        <p:nvSpPr>
          <p:cNvPr id="705" name="Google Shape;705;p89"/>
          <p:cNvSpPr txBox="1"/>
          <p:nvPr>
            <p:ph idx="2" type="title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06" name="Google Shape;706;p89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7" name="Google Shape;70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9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0"/>
          <p:cNvSpPr txBox="1"/>
          <p:nvPr>
            <p:ph type="title"/>
          </p:nvPr>
        </p:nvSpPr>
        <p:spPr>
          <a:xfrm>
            <a:off x="72000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Resultados</a:t>
            </a:r>
            <a:endParaRPr/>
          </a:p>
        </p:txBody>
      </p:sp>
      <p:pic>
        <p:nvPicPr>
          <p:cNvPr id="716" name="Google Shape;71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0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9" name="Google Shape;719;p90" title="2023-09-27 17-23-21.mk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00" y="746825"/>
            <a:ext cx="7704000" cy="4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Conclusiones</a:t>
            </a:r>
            <a:endParaRPr sz="4600"/>
          </a:p>
        </p:txBody>
      </p:sp>
      <p:sp>
        <p:nvSpPr>
          <p:cNvPr id="725" name="Google Shape;725;p91"/>
          <p:cNvSpPr txBox="1"/>
          <p:nvPr>
            <p:ph idx="2" type="title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726" name="Google Shape;726;p91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7" name="Google Shape;7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1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Conclusiones</a:t>
            </a:r>
            <a:endParaRPr/>
          </a:p>
        </p:txBody>
      </p:sp>
      <p:pic>
        <p:nvPicPr>
          <p:cNvPr id="736" name="Google Shape;73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2"/>
          <p:cNvSpPr txBox="1"/>
          <p:nvPr>
            <p:ph idx="4294967295" type="subTitle"/>
          </p:nvPr>
        </p:nvSpPr>
        <p:spPr>
          <a:xfrm>
            <a:off x="0" y="1582950"/>
            <a:ext cx="84240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Prototipo de un nodo sensor operativo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Comparativa de </a:t>
            </a:r>
            <a:r>
              <a:rPr lang="en" sz="2000"/>
              <a:t>tecnologías</a:t>
            </a:r>
            <a:r>
              <a:rPr lang="en" sz="2000"/>
              <a:t> de </a:t>
            </a:r>
            <a:r>
              <a:rPr lang="en" sz="2000"/>
              <a:t>comunicación</a:t>
            </a:r>
            <a:r>
              <a:rPr lang="en" sz="2000"/>
              <a:t> existentes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Desarrollo sistema de reservas completo</a:t>
            </a:r>
            <a:endParaRPr sz="2000"/>
          </a:p>
        </p:txBody>
      </p:sp>
      <p:sp>
        <p:nvSpPr>
          <p:cNvPr id="739" name="Google Shape;739;p92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3"/>
          <p:cNvSpPr txBox="1"/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Potenciales Mejoras</a:t>
            </a:r>
            <a:endParaRPr sz="4600"/>
          </a:p>
        </p:txBody>
      </p:sp>
      <p:sp>
        <p:nvSpPr>
          <p:cNvPr id="745" name="Google Shape;745;p93"/>
          <p:cNvSpPr txBox="1"/>
          <p:nvPr>
            <p:ph idx="2" type="title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746" name="Google Shape;746;p93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7" name="Google Shape;74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3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Potenciales Mejoras</a:t>
            </a:r>
            <a:endParaRPr/>
          </a:p>
        </p:txBody>
      </p:sp>
      <p:pic>
        <p:nvPicPr>
          <p:cNvPr id="756" name="Google Shape;75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4"/>
          <p:cNvSpPr txBox="1"/>
          <p:nvPr>
            <p:ph idx="4294967295" type="subTitle"/>
          </p:nvPr>
        </p:nvSpPr>
        <p:spPr>
          <a:xfrm>
            <a:off x="0" y="1649975"/>
            <a:ext cx="61374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Extensión del sistema a lugares públicos de estacionamiento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Automatización sistema de ingreso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Integración con sistema de pagos electrónicos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Creación de zona WiFi para la configuración del sensor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59" name="Google Shape;75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900" y="842575"/>
            <a:ext cx="2165250" cy="2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3275" y="3542700"/>
            <a:ext cx="3235876" cy="14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94"/>
          <p:cNvPicPr preferRelativeResize="0"/>
          <p:nvPr/>
        </p:nvPicPr>
        <p:blipFill rotWithShape="1">
          <a:blip r:embed="rId7">
            <a:alphaModFix/>
          </a:blip>
          <a:srcRect b="48633" l="0" r="0" t="0"/>
          <a:stretch/>
        </p:blipFill>
        <p:spPr>
          <a:xfrm>
            <a:off x="5357500" y="2696250"/>
            <a:ext cx="1472081" cy="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4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5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9" name="Google Shape;769;p95"/>
          <p:cNvGrpSpPr/>
          <p:nvPr/>
        </p:nvGrpSpPr>
        <p:grpSpPr>
          <a:xfrm>
            <a:off x="7173947" y="120750"/>
            <a:ext cx="1801078" cy="568700"/>
            <a:chOff x="7173947" y="120750"/>
            <a:chExt cx="1801078" cy="568700"/>
          </a:xfrm>
        </p:grpSpPr>
        <p:pic>
          <p:nvPicPr>
            <p:cNvPr id="770" name="Google Shape;770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3947" y="120750"/>
              <a:ext cx="566602" cy="5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0271" y="120750"/>
              <a:ext cx="1194755" cy="56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95"/>
          <p:cNvSpPr txBox="1"/>
          <p:nvPr>
            <p:ph type="ctrTitle"/>
          </p:nvPr>
        </p:nvSpPr>
        <p:spPr>
          <a:xfrm>
            <a:off x="3341800" y="1812562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Gracias!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Problematica</a:t>
            </a:r>
            <a:endParaRPr/>
          </a:p>
        </p:txBody>
      </p:sp>
      <p:sp>
        <p:nvSpPr>
          <p:cNvPr id="461" name="Google Shape;461;p69"/>
          <p:cNvSpPr txBox="1"/>
          <p:nvPr>
            <p:ph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62" name="Google Shape;462;p69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3" name="Google Shape;46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Trabajo Realizado</a:t>
            </a:r>
            <a:endParaRPr/>
          </a:p>
        </p:txBody>
      </p:sp>
      <p:pic>
        <p:nvPicPr>
          <p:cNvPr id="778" name="Google Shape;77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6"/>
          <p:cNvSpPr txBox="1"/>
          <p:nvPr>
            <p:ph idx="4294967295" type="subTitle"/>
          </p:nvPr>
        </p:nvSpPr>
        <p:spPr>
          <a:xfrm>
            <a:off x="720000" y="1017725"/>
            <a:ext cx="46356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Nodo Sensor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Nodo de Borde (Concentrador)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Sistema de Reservas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Desarrollo Aplicación Móvil</a:t>
            </a:r>
            <a:endParaRPr sz="1300"/>
          </a:p>
        </p:txBody>
      </p:sp>
      <p:grpSp>
        <p:nvGrpSpPr>
          <p:cNvPr id="781" name="Google Shape;781;p96"/>
          <p:cNvGrpSpPr/>
          <p:nvPr/>
        </p:nvGrpSpPr>
        <p:grpSpPr>
          <a:xfrm>
            <a:off x="1850107" y="2164927"/>
            <a:ext cx="5443783" cy="2935546"/>
            <a:chOff x="1769437" y="2069853"/>
            <a:chExt cx="5605213" cy="3022597"/>
          </a:xfrm>
        </p:grpSpPr>
        <p:pic>
          <p:nvPicPr>
            <p:cNvPr id="782" name="Google Shape;782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69437" y="2069853"/>
              <a:ext cx="5605126" cy="2673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96"/>
            <p:cNvSpPr txBox="1"/>
            <p:nvPr/>
          </p:nvSpPr>
          <p:spPr>
            <a:xfrm>
              <a:off x="1769450" y="4743850"/>
              <a:ext cx="56052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Arquitectura minimalista del sistema</a:t>
              </a:r>
              <a:endParaRPr sz="1000"/>
            </a:p>
          </p:txBody>
        </p:sp>
      </p:grpSp>
      <p:sp>
        <p:nvSpPr>
          <p:cNvPr id="784" name="Google Shape;784;p96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228" y="858073"/>
            <a:ext cx="3109807" cy="11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"/>
          <p:cNvSpPr txBox="1"/>
          <p:nvPr>
            <p:ph type="title"/>
          </p:nvPr>
        </p:nvSpPr>
        <p:spPr>
          <a:xfrm>
            <a:off x="415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Nodo Sensor - Funcionamiento</a:t>
            </a:r>
            <a:endParaRPr/>
          </a:p>
        </p:txBody>
      </p:sp>
      <p:pic>
        <p:nvPicPr>
          <p:cNvPr id="791" name="Google Shape;79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97"/>
          <p:cNvGrpSpPr/>
          <p:nvPr/>
        </p:nvGrpSpPr>
        <p:grpSpPr>
          <a:xfrm>
            <a:off x="381825" y="1147650"/>
            <a:ext cx="3631900" cy="2060650"/>
            <a:chOff x="381825" y="1147650"/>
            <a:chExt cx="3631900" cy="2060650"/>
          </a:xfrm>
        </p:grpSpPr>
        <p:pic>
          <p:nvPicPr>
            <p:cNvPr id="794" name="Google Shape;794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5200" y="1147650"/>
              <a:ext cx="3598525" cy="1721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97"/>
            <p:cNvSpPr txBox="1"/>
            <p:nvPr/>
          </p:nvSpPr>
          <p:spPr>
            <a:xfrm>
              <a:off x="381825" y="2869600"/>
              <a:ext cx="363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Esquema Simplificado</a:t>
              </a:r>
              <a:endParaRPr sz="1000"/>
            </a:p>
          </p:txBody>
        </p:sp>
      </p:grpSp>
      <p:grpSp>
        <p:nvGrpSpPr>
          <p:cNvPr id="796" name="Google Shape;796;p97"/>
          <p:cNvGrpSpPr/>
          <p:nvPr/>
        </p:nvGrpSpPr>
        <p:grpSpPr>
          <a:xfrm>
            <a:off x="4473900" y="1087775"/>
            <a:ext cx="3769027" cy="3995850"/>
            <a:chOff x="4481375" y="1147650"/>
            <a:chExt cx="3769027" cy="3995850"/>
          </a:xfrm>
        </p:grpSpPr>
        <p:pic>
          <p:nvPicPr>
            <p:cNvPr id="797" name="Google Shape;797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81375" y="1147650"/>
              <a:ext cx="3769027" cy="368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97"/>
            <p:cNvSpPr txBox="1"/>
            <p:nvPr/>
          </p:nvSpPr>
          <p:spPr>
            <a:xfrm>
              <a:off x="4481375" y="4804800"/>
              <a:ext cx="376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Esquema Completo</a:t>
              </a:r>
              <a:endParaRPr sz="1000"/>
            </a:p>
          </p:txBody>
        </p:sp>
      </p:grpSp>
      <p:sp>
        <p:nvSpPr>
          <p:cNvPr id="799" name="Google Shape;799;p97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Sensores seleccionados</a:t>
            </a:r>
            <a:endParaRPr/>
          </a:p>
        </p:txBody>
      </p:sp>
      <p:pic>
        <p:nvPicPr>
          <p:cNvPr id="805" name="Google Shape;80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7" name="Google Shape;807;p98"/>
          <p:cNvGrpSpPr/>
          <p:nvPr/>
        </p:nvGrpSpPr>
        <p:grpSpPr>
          <a:xfrm>
            <a:off x="883775" y="1232275"/>
            <a:ext cx="2024750" cy="1678175"/>
            <a:chOff x="883775" y="1232275"/>
            <a:chExt cx="2024750" cy="1678175"/>
          </a:xfrm>
        </p:grpSpPr>
        <p:pic>
          <p:nvPicPr>
            <p:cNvPr id="808" name="Google Shape;808;p98"/>
            <p:cNvPicPr preferRelativeResize="0"/>
            <p:nvPr/>
          </p:nvPicPr>
          <p:blipFill rotWithShape="1">
            <a:blip r:embed="rId5">
              <a:alphaModFix/>
            </a:blip>
            <a:srcRect b="18897" l="0" r="34045" t="0"/>
            <a:stretch/>
          </p:blipFill>
          <p:spPr>
            <a:xfrm>
              <a:off x="883775" y="1232275"/>
              <a:ext cx="2024750" cy="13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98"/>
            <p:cNvSpPr txBox="1"/>
            <p:nvPr/>
          </p:nvSpPr>
          <p:spPr>
            <a:xfrm>
              <a:off x="883812" y="2571750"/>
              <a:ext cx="202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ToF - Laser VL530X</a:t>
              </a:r>
              <a:endParaRPr sz="1000"/>
            </a:p>
          </p:txBody>
        </p:sp>
      </p:grpSp>
      <p:grpSp>
        <p:nvGrpSpPr>
          <p:cNvPr id="810" name="Google Shape;810;p98"/>
          <p:cNvGrpSpPr/>
          <p:nvPr/>
        </p:nvGrpSpPr>
        <p:grpSpPr>
          <a:xfrm>
            <a:off x="883762" y="3270900"/>
            <a:ext cx="1870976" cy="1677600"/>
            <a:chOff x="960663" y="3285875"/>
            <a:chExt cx="1870976" cy="1677600"/>
          </a:xfrm>
        </p:grpSpPr>
        <p:pic>
          <p:nvPicPr>
            <p:cNvPr id="811" name="Google Shape;811;p98"/>
            <p:cNvPicPr preferRelativeResize="0"/>
            <p:nvPr/>
          </p:nvPicPr>
          <p:blipFill rotWithShape="1">
            <a:blip r:embed="rId6">
              <a:alphaModFix/>
            </a:blip>
            <a:srcRect b="20989" l="9122" r="9569" t="17475"/>
            <a:stretch/>
          </p:blipFill>
          <p:spPr>
            <a:xfrm>
              <a:off x="960662" y="3285875"/>
              <a:ext cx="1870976" cy="141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98"/>
            <p:cNvSpPr txBox="1"/>
            <p:nvPr/>
          </p:nvSpPr>
          <p:spPr>
            <a:xfrm>
              <a:off x="1015800" y="4624775"/>
              <a:ext cx="176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Magnetometro HMC5883L</a:t>
              </a:r>
              <a:endParaRPr sz="1000"/>
            </a:p>
          </p:txBody>
        </p:sp>
      </p:grpSp>
      <p:grpSp>
        <p:nvGrpSpPr>
          <p:cNvPr id="813" name="Google Shape;813;p98"/>
          <p:cNvGrpSpPr/>
          <p:nvPr/>
        </p:nvGrpSpPr>
        <p:grpSpPr>
          <a:xfrm>
            <a:off x="4125275" y="1077000"/>
            <a:ext cx="3896050" cy="2110675"/>
            <a:chOff x="4125275" y="1077000"/>
            <a:chExt cx="3896050" cy="2110675"/>
          </a:xfrm>
        </p:grpSpPr>
        <p:pic>
          <p:nvPicPr>
            <p:cNvPr id="814" name="Google Shape;814;p98"/>
            <p:cNvPicPr preferRelativeResize="0"/>
            <p:nvPr/>
          </p:nvPicPr>
          <p:blipFill rotWithShape="1">
            <a:blip r:embed="rId7">
              <a:alphaModFix/>
            </a:blip>
            <a:srcRect b="33444" l="29607" r="0" t="12015"/>
            <a:stretch/>
          </p:blipFill>
          <p:spPr>
            <a:xfrm>
              <a:off x="4125275" y="1077000"/>
              <a:ext cx="3896050" cy="158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98"/>
            <p:cNvPicPr preferRelativeResize="0"/>
            <p:nvPr/>
          </p:nvPicPr>
          <p:blipFill rotWithShape="1">
            <a:blip r:embed="rId7">
              <a:alphaModFix/>
            </a:blip>
            <a:srcRect b="11584" l="34247" r="3539" t="67069"/>
            <a:stretch/>
          </p:blipFill>
          <p:spPr>
            <a:xfrm>
              <a:off x="4786988" y="2723500"/>
              <a:ext cx="2572625" cy="464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6" name="Google Shape;816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5114" y="3284188"/>
            <a:ext cx="3916384" cy="16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8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Tipos de sensores</a:t>
            </a:r>
            <a:endParaRPr/>
          </a:p>
        </p:txBody>
      </p:sp>
      <p:pic>
        <p:nvPicPr>
          <p:cNvPr id="823" name="Google Shape;82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5" name="Google Shape;825;p99"/>
          <p:cNvGrpSpPr/>
          <p:nvPr/>
        </p:nvGrpSpPr>
        <p:grpSpPr>
          <a:xfrm>
            <a:off x="883775" y="1732662"/>
            <a:ext cx="2024750" cy="1678175"/>
            <a:chOff x="883775" y="1232275"/>
            <a:chExt cx="2024750" cy="1678175"/>
          </a:xfrm>
        </p:grpSpPr>
        <p:pic>
          <p:nvPicPr>
            <p:cNvPr id="826" name="Google Shape;826;p99"/>
            <p:cNvPicPr preferRelativeResize="0"/>
            <p:nvPr/>
          </p:nvPicPr>
          <p:blipFill rotWithShape="1">
            <a:blip r:embed="rId5">
              <a:alphaModFix/>
            </a:blip>
            <a:srcRect b="18897" l="0" r="34045" t="0"/>
            <a:stretch/>
          </p:blipFill>
          <p:spPr>
            <a:xfrm>
              <a:off x="883775" y="1232275"/>
              <a:ext cx="2024750" cy="13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99"/>
            <p:cNvSpPr txBox="1"/>
            <p:nvPr/>
          </p:nvSpPr>
          <p:spPr>
            <a:xfrm>
              <a:off x="883812" y="2571750"/>
              <a:ext cx="202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ToF - Laser VL530X</a:t>
              </a:r>
              <a:endParaRPr sz="1000"/>
            </a:p>
          </p:txBody>
        </p:sp>
      </p:grpSp>
      <p:pic>
        <p:nvPicPr>
          <p:cNvPr id="828" name="Google Shape;82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812" y="1055450"/>
            <a:ext cx="2841050" cy="21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2176" y="2894999"/>
            <a:ext cx="2841050" cy="214945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99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Tipos de sensores</a:t>
            </a:r>
            <a:endParaRPr/>
          </a:p>
        </p:txBody>
      </p:sp>
      <p:pic>
        <p:nvPicPr>
          <p:cNvPr id="836" name="Google Shape;83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p100"/>
          <p:cNvGrpSpPr/>
          <p:nvPr/>
        </p:nvGrpSpPr>
        <p:grpSpPr>
          <a:xfrm>
            <a:off x="801387" y="2035900"/>
            <a:ext cx="1870976" cy="1677600"/>
            <a:chOff x="960663" y="3285875"/>
            <a:chExt cx="1870976" cy="1677600"/>
          </a:xfrm>
        </p:grpSpPr>
        <p:pic>
          <p:nvPicPr>
            <p:cNvPr id="839" name="Google Shape;839;p100"/>
            <p:cNvPicPr preferRelativeResize="0"/>
            <p:nvPr/>
          </p:nvPicPr>
          <p:blipFill rotWithShape="1">
            <a:blip r:embed="rId5">
              <a:alphaModFix/>
            </a:blip>
            <a:srcRect b="20989" l="9122" r="9569" t="17475"/>
            <a:stretch/>
          </p:blipFill>
          <p:spPr>
            <a:xfrm>
              <a:off x="960662" y="3285875"/>
              <a:ext cx="1870976" cy="141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100"/>
            <p:cNvSpPr txBox="1"/>
            <p:nvPr/>
          </p:nvSpPr>
          <p:spPr>
            <a:xfrm>
              <a:off x="1015800" y="4624775"/>
              <a:ext cx="176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Magnetometro HMC5883L</a:t>
              </a:r>
              <a:endParaRPr sz="1000"/>
            </a:p>
          </p:txBody>
        </p:sp>
      </p:grpSp>
      <p:pic>
        <p:nvPicPr>
          <p:cNvPr id="841" name="Google Shape;841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9174" y="1100575"/>
            <a:ext cx="2925650" cy="22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9774" y="2959475"/>
            <a:ext cx="2804377" cy="2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00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Sistema de Reservas</a:t>
            </a:r>
            <a:endParaRPr/>
          </a:p>
        </p:txBody>
      </p:sp>
      <p:pic>
        <p:nvPicPr>
          <p:cNvPr id="849" name="Google Shape;84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1"/>
          <p:cNvSpPr txBox="1"/>
          <p:nvPr>
            <p:ph idx="4294967295" type="subTitle"/>
          </p:nvPr>
        </p:nvSpPr>
        <p:spPr>
          <a:xfrm>
            <a:off x="514475" y="1134150"/>
            <a:ext cx="46356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Implementado en AWS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Autenticación del usuario con Google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Pensado para escalamiento en función de la demanda (Serverless)</a:t>
            </a:r>
            <a:endParaRPr sz="1300"/>
          </a:p>
        </p:txBody>
      </p:sp>
      <p:grpSp>
        <p:nvGrpSpPr>
          <p:cNvPr id="852" name="Google Shape;852;p101"/>
          <p:cNvGrpSpPr/>
          <p:nvPr/>
        </p:nvGrpSpPr>
        <p:grpSpPr>
          <a:xfrm>
            <a:off x="4893535" y="857202"/>
            <a:ext cx="4107199" cy="4283570"/>
            <a:chOff x="4948238" y="1017725"/>
            <a:chExt cx="4052890" cy="4123575"/>
          </a:xfrm>
        </p:grpSpPr>
        <p:pic>
          <p:nvPicPr>
            <p:cNvPr id="853" name="Google Shape;853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86200" y="1017725"/>
              <a:ext cx="3714927" cy="3797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101"/>
            <p:cNvSpPr txBox="1"/>
            <p:nvPr/>
          </p:nvSpPr>
          <p:spPr>
            <a:xfrm>
              <a:off x="4948238" y="4815200"/>
              <a:ext cx="36318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Arquitectura cloud</a:t>
              </a:r>
              <a:endParaRPr sz="1000"/>
            </a:p>
          </p:txBody>
        </p:sp>
      </p:grpSp>
      <p:sp>
        <p:nvSpPr>
          <p:cNvPr id="855" name="Google Shape;855;p101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</a:t>
            </a:r>
            <a:endParaRPr/>
          </a:p>
        </p:txBody>
      </p:sp>
      <p:pic>
        <p:nvPicPr>
          <p:cNvPr id="472" name="Google Shape;4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4927" y="1256075"/>
            <a:ext cx="5029073" cy="29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125" y="1017714"/>
            <a:ext cx="3779626" cy="212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6350" y="2960300"/>
            <a:ext cx="3856450" cy="19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1503" y="3252750"/>
            <a:ext cx="2633046" cy="17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0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</a:t>
            </a:r>
            <a:endParaRPr/>
          </a:p>
        </p:txBody>
      </p:sp>
      <p:pic>
        <p:nvPicPr>
          <p:cNvPr id="484" name="Google Shape;4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75" y="1017725"/>
            <a:ext cx="4417625" cy="26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1125" y="2301625"/>
            <a:ext cx="5022874" cy="27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2"/>
          <p:cNvSpPr txBox="1"/>
          <p:nvPr>
            <p:ph type="title"/>
          </p:nvPr>
        </p:nvSpPr>
        <p:spPr>
          <a:xfrm>
            <a:off x="1943100" y="765000"/>
            <a:ext cx="55065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¿Como abordar este problema?</a:t>
            </a:r>
            <a:endParaRPr sz="4600"/>
          </a:p>
        </p:txBody>
      </p:sp>
      <p:sp>
        <p:nvSpPr>
          <p:cNvPr id="494" name="Google Shape;494;p72"/>
          <p:cNvSpPr txBox="1"/>
          <p:nvPr>
            <p:ph idx="2" type="title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95" name="Google Shape;495;p72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6" name="Google Shape;4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Enrutamiento de vehículos</a:t>
            </a:r>
            <a:endParaRPr/>
          </a:p>
        </p:txBody>
      </p:sp>
      <p:pic>
        <p:nvPicPr>
          <p:cNvPr id="505" name="Google Shape;50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/>
          <p:nvPr>
            <p:ph idx="4294967295" type="subTitle"/>
          </p:nvPr>
        </p:nvSpPr>
        <p:spPr>
          <a:xfrm>
            <a:off x="150150" y="1620600"/>
            <a:ext cx="43494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Búsqueda a ciegas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PIS: Parking Information Sharing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BPIS: Buffered PIS</a:t>
            </a:r>
            <a:endParaRPr sz="1900"/>
          </a:p>
        </p:txBody>
      </p:sp>
      <p:pic>
        <p:nvPicPr>
          <p:cNvPr id="508" name="Google Shape;50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2526" y="1398500"/>
            <a:ext cx="3881476" cy="32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3"/>
          <p:cNvSpPr txBox="1"/>
          <p:nvPr/>
        </p:nvSpPr>
        <p:spPr>
          <a:xfrm>
            <a:off x="4542531" y="4640025"/>
            <a:ext cx="376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Fuente: University of Nebraska-Lincoln</a:t>
            </a:r>
            <a:endParaRPr sz="1000"/>
          </a:p>
        </p:txBody>
      </p:sp>
      <p:sp>
        <p:nvSpPr>
          <p:cNvPr id="510" name="Google Shape;510;p73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Propuesta</a:t>
            </a:r>
            <a:endParaRPr/>
          </a:p>
        </p:txBody>
      </p:sp>
      <p:pic>
        <p:nvPicPr>
          <p:cNvPr id="516" name="Google Shape;51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4"/>
          <p:cNvSpPr txBox="1"/>
          <p:nvPr>
            <p:ph idx="4294967295" type="subTitle"/>
          </p:nvPr>
        </p:nvSpPr>
        <p:spPr>
          <a:xfrm>
            <a:off x="486900" y="1817000"/>
            <a:ext cx="327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Parking Information Sharing </a:t>
            </a:r>
            <a:endParaRPr sz="1900"/>
          </a:p>
        </p:txBody>
      </p:sp>
      <p:pic>
        <p:nvPicPr>
          <p:cNvPr id="519" name="Google Shape;51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200" y="689425"/>
            <a:ext cx="1504050" cy="309266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4"/>
          <p:cNvSpPr txBox="1"/>
          <p:nvPr/>
        </p:nvSpPr>
        <p:spPr>
          <a:xfrm>
            <a:off x="720000" y="2849500"/>
            <a:ext cx="280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Pólitica de Reservacion</a:t>
            </a:r>
            <a:endParaRPr sz="1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1" name="Google Shape;521;p74"/>
          <p:cNvSpPr/>
          <p:nvPr/>
        </p:nvSpPr>
        <p:spPr>
          <a:xfrm>
            <a:off x="1796850" y="2201950"/>
            <a:ext cx="651300" cy="686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22" name="Google Shape;52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00" y="1989350"/>
            <a:ext cx="1504050" cy="309266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4"/>
          <p:cNvSpPr txBox="1"/>
          <p:nvPr>
            <p:ph idx="12" type="sldNum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0711" y="689425"/>
            <a:ext cx="2136001" cy="1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9950" y="1989363"/>
            <a:ext cx="1504050" cy="309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Trabajo Realizado</a:t>
            </a:r>
            <a:endParaRPr sz="4600"/>
          </a:p>
        </p:txBody>
      </p:sp>
      <p:sp>
        <p:nvSpPr>
          <p:cNvPr id="531" name="Google Shape;531;p75"/>
          <p:cNvSpPr txBox="1"/>
          <p:nvPr>
            <p:ph idx="2" type="title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32" name="Google Shape;532;p75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3" name="Google Shape;5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5"/>
          <p:cNvSpPr txBox="1"/>
          <p:nvPr>
            <p:ph idx="12" type="sldNum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